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9" r:id="rId1"/>
  </p:sldMasterIdLst>
  <p:sldIdLst>
    <p:sldId id="256" r:id="rId2"/>
    <p:sldId id="257" r:id="rId3"/>
    <p:sldId id="278" r:id="rId4"/>
    <p:sldId id="280" r:id="rId5"/>
    <p:sldId id="279" r:id="rId6"/>
    <p:sldId id="258" r:id="rId7"/>
    <p:sldId id="281" r:id="rId8"/>
    <p:sldId id="270" r:id="rId9"/>
    <p:sldId id="282" r:id="rId10"/>
    <p:sldId id="283" r:id="rId11"/>
    <p:sldId id="284" r:id="rId12"/>
    <p:sldId id="285" r:id="rId13"/>
    <p:sldId id="287" r:id="rId14"/>
    <p:sldId id="275" r:id="rId15"/>
    <p:sldId id="288" r:id="rId16"/>
    <p:sldId id="276" r:id="rId17"/>
    <p:sldId id="277" r:id="rId18"/>
    <p:sldId id="259" r:id="rId19"/>
    <p:sldId id="260" r:id="rId20"/>
    <p:sldId id="264" r:id="rId21"/>
    <p:sldId id="286" r:id="rId22"/>
    <p:sldId id="266" r:id="rId23"/>
    <p:sldId id="267" r:id="rId24"/>
    <p:sldId id="268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39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8638F0FA-503B-447F-A02E-6BF1D880434F}" type="datetimeFigureOut">
              <a:rPr lang="nl-NL" smtClean="0"/>
              <a:pPr/>
              <a:t>15-3-2018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3286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15-3-2018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1978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15-3-2018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0041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15-3-2018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7365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15-3-2018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83720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15-3-2018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5648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15-3-2018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67702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15-3-2018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90345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15-3-2018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3874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15-3-2018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5237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15-3-2018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661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15-3-2018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7602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15-3-2018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8516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15-3-2018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6928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15-3-2018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3677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15-3-2018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6799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15-3-2018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1040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638F0FA-503B-447F-A02E-6BF1D880434F}" type="datetimeFigureOut">
              <a:rPr lang="nl-NL" smtClean="0"/>
              <a:pPr/>
              <a:t>15-3-2018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1636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  <p:sldLayoutId id="2147483912" r:id="rId13"/>
    <p:sldLayoutId id="2147483913" r:id="rId14"/>
    <p:sldLayoutId id="2147483914" r:id="rId15"/>
    <p:sldLayoutId id="2147483915" r:id="rId16"/>
    <p:sldLayoutId id="214748391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19672" y="692697"/>
            <a:ext cx="5611128" cy="2634700"/>
          </a:xfrm>
          <a:solidFill>
            <a:schemeClr val="tx2">
              <a:lumMod val="75000"/>
            </a:schemeClr>
          </a:solidFill>
          <a:ln>
            <a:solidFill>
              <a:srgbClr val="FFFF00"/>
            </a:solidFill>
          </a:ln>
        </p:spPr>
        <p:txBody>
          <a:bodyPr>
            <a:normAutofit fontScale="90000"/>
          </a:bodyPr>
          <a:lstStyle/>
          <a:p>
            <a:r>
              <a:rPr lang="nl-NL" sz="6600" dirty="0" smtClean="0">
                <a:solidFill>
                  <a:srgbClr val="FFFF00"/>
                </a:solidFill>
              </a:rPr>
              <a:t/>
            </a:r>
            <a:br>
              <a:rPr lang="nl-NL" sz="6600" dirty="0" smtClean="0">
                <a:solidFill>
                  <a:srgbClr val="FFFF00"/>
                </a:solidFill>
              </a:rPr>
            </a:br>
            <a:r>
              <a:rPr lang="nl-NL" sz="6600" dirty="0">
                <a:solidFill>
                  <a:srgbClr val="FFFF00"/>
                </a:solidFill>
              </a:rPr>
              <a:t/>
            </a:r>
            <a:br>
              <a:rPr lang="nl-NL" sz="6600" dirty="0">
                <a:solidFill>
                  <a:srgbClr val="FFFF00"/>
                </a:solidFill>
              </a:rPr>
            </a:br>
            <a:r>
              <a:rPr lang="nl-NL" sz="6600" dirty="0" smtClean="0">
                <a:solidFill>
                  <a:srgbClr val="FFFF00"/>
                </a:solidFill>
              </a:rPr>
              <a:t/>
            </a:r>
            <a:br>
              <a:rPr lang="nl-NL" sz="6600" dirty="0" smtClean="0">
                <a:solidFill>
                  <a:srgbClr val="FFFF00"/>
                </a:solidFill>
              </a:rPr>
            </a:br>
            <a:r>
              <a:rPr lang="nl-NL" sz="6600" dirty="0">
                <a:solidFill>
                  <a:srgbClr val="FFFF00"/>
                </a:solidFill>
              </a:rPr>
              <a:t/>
            </a:r>
            <a:br>
              <a:rPr lang="nl-NL" sz="6600" dirty="0">
                <a:solidFill>
                  <a:srgbClr val="FFFF00"/>
                </a:solidFill>
              </a:rPr>
            </a:br>
            <a:r>
              <a:rPr lang="nl-NL" sz="6600" dirty="0" smtClean="0">
                <a:solidFill>
                  <a:srgbClr val="FFFF00"/>
                </a:solidFill>
              </a:rPr>
              <a:t>Verzorgen van wonden: Gele &amp; zwarte wonden</a:t>
            </a:r>
            <a:endParaRPr lang="nl-NL" sz="6600" dirty="0">
              <a:solidFill>
                <a:srgbClr val="FFFF00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5373216"/>
            <a:ext cx="6400800" cy="265584"/>
          </a:xfrm>
        </p:spPr>
        <p:txBody>
          <a:bodyPr>
            <a:normAutofit fontScale="70000" lnSpcReduction="20000"/>
          </a:bodyPr>
          <a:lstStyle/>
          <a:p>
            <a:r>
              <a:rPr lang="nl-NL" dirty="0" smtClean="0"/>
              <a:t>E. Flink 2013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Diepe gele wonden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Het wondgebied ligt dieper dan het niveau van de huid. Is diep, geel en veel wondvocht en pus(exsudaat)</a:t>
            </a:r>
          </a:p>
          <a:p>
            <a:r>
              <a:rPr lang="nl-NL" dirty="0" smtClean="0"/>
              <a:t>Reiniging door spoelen van de wond</a:t>
            </a:r>
          </a:p>
          <a:p>
            <a:r>
              <a:rPr lang="nl-NL" dirty="0" smtClean="0"/>
              <a:t>Verbinden met een goed absorberend verband diep in de wond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591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Specifieke verzorging Zwarte wond: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Necrose</a:t>
            </a:r>
          </a:p>
          <a:p>
            <a:r>
              <a:rPr lang="nl-NL" dirty="0" smtClean="0"/>
              <a:t>Droge zwarte wond</a:t>
            </a:r>
          </a:p>
          <a:p>
            <a:r>
              <a:rPr lang="nl-NL" dirty="0" smtClean="0"/>
              <a:t>Natte zwarte wond</a:t>
            </a:r>
            <a:endParaRPr lang="nl-NL" dirty="0"/>
          </a:p>
          <a:p>
            <a:r>
              <a:rPr lang="nl-NL" dirty="0" smtClean="0"/>
              <a:t>Doel therapie: het verwijderen van het dode weefsel( Necrotomie). Hierdoor kan wond genezing plaats vinden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2524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Zwarte wond: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Necrotomie door: mechanische verwijdering d.m.v. het spoelen met water of met een voorgeschreven spoelvloeistof</a:t>
            </a:r>
          </a:p>
          <a:p>
            <a:r>
              <a:rPr lang="nl-NL" dirty="0" smtClean="0"/>
              <a:t>Necrotomie door: chirurgische verwijdering</a:t>
            </a:r>
          </a:p>
          <a:p>
            <a:r>
              <a:rPr lang="nl-NL" dirty="0" smtClean="0"/>
              <a:t>Soms gebruik van enzymatische necrose oplossers</a:t>
            </a:r>
          </a:p>
          <a:p>
            <a:r>
              <a:rPr lang="nl-NL" dirty="0" smtClean="0"/>
              <a:t>Gebruik van een niet klevend absorberend verband</a:t>
            </a:r>
          </a:p>
          <a:p>
            <a:r>
              <a:rPr lang="nl-NL" dirty="0" smtClean="0"/>
              <a:t>Na therapie: zwart&gt; geel&gt; rood&gt; genezing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2528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074" name="Picture 2" descr="Afbeeldingsresultaat voor necrotomi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108528" cy="608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102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Zwarte wond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45672" y="2219204"/>
            <a:ext cx="7004001" cy="4090308"/>
          </a:xfrm>
        </p:spPr>
        <p:txBody>
          <a:bodyPr/>
          <a:lstStyle/>
          <a:p>
            <a:r>
              <a:rPr lang="nl-NL" dirty="0" smtClean="0"/>
              <a:t>Droge zwarte wond: </a:t>
            </a:r>
            <a:br>
              <a:rPr lang="nl-NL" dirty="0" smtClean="0"/>
            </a:br>
            <a:r>
              <a:rPr lang="nl-NL" dirty="0" smtClean="0"/>
              <a:t>is steriele korst, geneest </a:t>
            </a:r>
            <a:r>
              <a:rPr lang="nl-NL" dirty="0" smtClean="0"/>
              <a:t>onder de korst</a:t>
            </a:r>
            <a:endParaRPr lang="nl-NL" dirty="0" smtClean="0"/>
          </a:p>
          <a:p>
            <a:r>
              <a:rPr lang="nl-NL" dirty="0" smtClean="0"/>
              <a:t>Natte zwarte wond:</a:t>
            </a:r>
            <a:br>
              <a:rPr lang="nl-NL" dirty="0" smtClean="0"/>
            </a:br>
            <a:r>
              <a:rPr lang="nl-NL" dirty="0" smtClean="0"/>
              <a:t>korst </a:t>
            </a:r>
            <a:r>
              <a:rPr lang="nl-NL" dirty="0" smtClean="0"/>
              <a:t>losweken/wegsnijden</a:t>
            </a: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>vaak ontstoken</a:t>
            </a:r>
          </a:p>
          <a:p>
            <a:pPr marL="0" indent="0">
              <a:buNone/>
            </a:pPr>
            <a:endParaRPr lang="nl-NL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949382"/>
            <a:ext cx="3952113" cy="2629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624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098" name="Picture 2" descr="Afbeeldingsresultaat voor necrotomi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05" y="278650"/>
            <a:ext cx="7906427" cy="592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5628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Wond spoelen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71600" y="1844825"/>
            <a:ext cx="7004001" cy="4090308"/>
          </a:xfrm>
        </p:spPr>
        <p:txBody>
          <a:bodyPr/>
          <a:lstStyle/>
          <a:p>
            <a:r>
              <a:rPr lang="nl-NL" dirty="0" smtClean="0"/>
              <a:t>Douche; lauw water</a:t>
            </a:r>
          </a:p>
          <a:p>
            <a:r>
              <a:rPr lang="nl-NL" dirty="0" smtClean="0"/>
              <a:t>NaCl 0,9% = fysiologisch zout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148692"/>
            <a:ext cx="4123159" cy="3088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021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Wondkweek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Reden:</a:t>
            </a:r>
            <a:br>
              <a:rPr lang="nl-NL" dirty="0" smtClean="0"/>
            </a:br>
            <a:r>
              <a:rPr lang="nl-NL" dirty="0" smtClean="0"/>
              <a:t>onderzoek welke bacterie in de wond zit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Afnemen voor spoelen van de wond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437112"/>
            <a:ext cx="324802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265662"/>
            <a:ext cx="259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94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Oppervlakkige wond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NL" dirty="0" smtClean="0"/>
              <a:t>Weinig exsudaat (wondvocht):</a:t>
            </a:r>
          </a:p>
          <a:p>
            <a:pPr>
              <a:buFontTx/>
              <a:buChar char="-"/>
            </a:pPr>
            <a:r>
              <a:rPr lang="nl-NL" dirty="0" smtClean="0"/>
              <a:t>Vochtig milieu creëren.</a:t>
            </a:r>
          </a:p>
          <a:p>
            <a:pPr>
              <a:buNone/>
            </a:pPr>
            <a:r>
              <a:rPr lang="nl-NL" dirty="0" smtClean="0"/>
              <a:t>     gels, hydrocolloïd verband</a:t>
            </a:r>
          </a:p>
          <a:p>
            <a:pPr>
              <a:buNone/>
            </a:pPr>
            <a:endParaRPr lang="nl-NL" dirty="0"/>
          </a:p>
        </p:txBody>
      </p:sp>
      <p:pic>
        <p:nvPicPr>
          <p:cNvPr id="4" name="Afbeelding 3" descr="hydrocolloid verband 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2074" y="3940731"/>
            <a:ext cx="3024336" cy="2265332"/>
          </a:xfrm>
          <a:prstGeom prst="rect">
            <a:avLst/>
          </a:prstGeom>
        </p:spPr>
      </p:pic>
      <p:pic>
        <p:nvPicPr>
          <p:cNvPr id="5" name="Afbeelding 4" descr="Hydrocolloid verba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3429000"/>
            <a:ext cx="2592288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Oppervlakkige wond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NL" dirty="0" smtClean="0"/>
              <a:t>Veel </a:t>
            </a:r>
            <a:r>
              <a:rPr lang="nl-NL" dirty="0" err="1" smtClean="0"/>
              <a:t>exsudaat</a:t>
            </a:r>
            <a:r>
              <a:rPr lang="nl-NL" dirty="0" smtClean="0"/>
              <a:t>:</a:t>
            </a:r>
          </a:p>
          <a:p>
            <a:pPr>
              <a:buFontTx/>
              <a:buChar char="-"/>
            </a:pPr>
            <a:r>
              <a:rPr lang="nl-NL" dirty="0" smtClean="0"/>
              <a:t>Veel vocht productie:</a:t>
            </a:r>
          </a:p>
          <a:p>
            <a:pPr>
              <a:buNone/>
            </a:pPr>
            <a:r>
              <a:rPr lang="nl-NL" dirty="0" smtClean="0"/>
              <a:t>     absorberende verbanden.</a:t>
            </a:r>
          </a:p>
          <a:p>
            <a:pPr>
              <a:buNone/>
            </a:pPr>
            <a:r>
              <a:rPr lang="nl-NL" dirty="0" smtClean="0"/>
              <a:t>     bv. </a:t>
            </a:r>
            <a:r>
              <a:rPr lang="nl-NL" dirty="0" err="1" smtClean="0"/>
              <a:t>mesorb</a:t>
            </a:r>
            <a:endParaRPr lang="nl-NL" dirty="0" smtClean="0"/>
          </a:p>
          <a:p>
            <a:pPr>
              <a:buNone/>
            </a:pPr>
            <a:endParaRPr lang="nl-NL" dirty="0"/>
          </a:p>
        </p:txBody>
      </p:sp>
      <p:pic>
        <p:nvPicPr>
          <p:cNvPr id="4" name="Afbeelding 3" descr="mesor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2462992"/>
            <a:ext cx="3168352" cy="2871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Gele </a:t>
            </a:r>
            <a:r>
              <a:rPr lang="nl-NL" dirty="0" smtClean="0"/>
              <a:t>wond</a:t>
            </a:r>
            <a:r>
              <a:rPr lang="nl-NL" dirty="0"/>
              <a:t>,</a:t>
            </a:r>
            <a:r>
              <a:rPr lang="nl-NL" dirty="0" smtClean="0"/>
              <a:t> typering: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Secundaire genezing door infectie.</a:t>
            </a:r>
          </a:p>
          <a:p>
            <a:r>
              <a:rPr lang="nl-NL" dirty="0" smtClean="0"/>
              <a:t>Wond is geel door pus van infectie.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Siliconen verband</a:t>
            </a:r>
            <a:endParaRPr lang="nl-NL" dirty="0"/>
          </a:p>
        </p:txBody>
      </p:sp>
      <p:pic>
        <p:nvPicPr>
          <p:cNvPr id="4" name="Tijdelijke aanduiding voor inhoud 3" descr="safeta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12591" y="2060848"/>
            <a:ext cx="7666270" cy="3971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VAC </a:t>
            </a:r>
            <a:r>
              <a:rPr lang="nl-NL" dirty="0" err="1" smtClean="0"/>
              <a:t>Therapy</a:t>
            </a:r>
            <a:r>
              <a:rPr lang="nl-NL" dirty="0" smtClean="0"/>
              <a:t> = </a:t>
            </a:r>
            <a:r>
              <a:rPr lang="nl-NL" dirty="0" err="1" smtClean="0"/>
              <a:t>vacuum</a:t>
            </a:r>
            <a:r>
              <a:rPr lang="nl-NL" dirty="0" smtClean="0"/>
              <a:t> </a:t>
            </a:r>
            <a:r>
              <a:rPr lang="nl-NL" dirty="0" err="1" smtClean="0"/>
              <a:t>assisted</a:t>
            </a:r>
            <a:r>
              <a:rPr lang="nl-NL" dirty="0" smtClean="0"/>
              <a:t> </a:t>
            </a:r>
            <a:r>
              <a:rPr lang="nl-NL" dirty="0" err="1" smtClean="0"/>
              <a:t>closure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Negatieve druktherapie: Wond wordt afgesloten met een spons en afgedekt en aangesloten op een vacuüm pomp voor wonddrainage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0583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416824" cy="72008"/>
          </a:xfrm>
        </p:spPr>
        <p:txBody>
          <a:bodyPr>
            <a:normAutofit fontScale="90000"/>
          </a:bodyPr>
          <a:lstStyle/>
          <a:p>
            <a:endParaRPr lang="nl-NL" dirty="0"/>
          </a:p>
        </p:txBody>
      </p:sp>
      <p:pic>
        <p:nvPicPr>
          <p:cNvPr id="4" name="Tijdelijke aanduiding voor inhoud 3" descr="vac therapie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68760"/>
            <a:ext cx="9555128" cy="45088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Maden </a:t>
            </a:r>
            <a:endParaRPr lang="nl-NL" dirty="0"/>
          </a:p>
        </p:txBody>
      </p:sp>
      <p:pic>
        <p:nvPicPr>
          <p:cNvPr id="4" name="Tijdelijke aanduiding voor inhoud 3" descr="mad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196752"/>
            <a:ext cx="3061978" cy="3614835"/>
          </a:xfrm>
        </p:spPr>
      </p:pic>
      <p:pic>
        <p:nvPicPr>
          <p:cNvPr id="5" name="Afbeelding 4" descr="maden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2636912"/>
            <a:ext cx="4761726" cy="35666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mtClean="0"/>
              <a:t>Vragen?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569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Classificeren van de wond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Classificatie model WCS: Rood- Geel- Zwart</a:t>
            </a:r>
          </a:p>
          <a:p>
            <a:r>
              <a:rPr lang="nl-NL" dirty="0" smtClean="0"/>
              <a:t>TIME classificatie model</a:t>
            </a:r>
          </a:p>
          <a:p>
            <a:r>
              <a:rPr lang="nl-NL" dirty="0" smtClean="0"/>
              <a:t>Waarom: het geeft je als verpleegkundige de mogelijkheid om de wond eenduidig te beschrijven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9915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 descr="Afbeeldingsresultaat voor time classificatiemode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623" y="476672"/>
            <a:ext cx="7584841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68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5915414" cy="569447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TIME=</a:t>
            </a:r>
            <a:endParaRPr lang="nl-NL" dirty="0"/>
          </a:p>
        </p:txBody>
      </p:sp>
      <p:pic>
        <p:nvPicPr>
          <p:cNvPr id="2050" name="Picture 2" descr="Afbeeldingsresultaat voor time classificatiemode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22156"/>
            <a:ext cx="5976664" cy="484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11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Aandachtspunten bij gele wonden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dirty="0" smtClean="0"/>
              <a:t>Reinigen </a:t>
            </a:r>
            <a:r>
              <a:rPr lang="nl-NL" dirty="0" smtClean="0"/>
              <a:t>wond &gt; </a:t>
            </a:r>
            <a:r>
              <a:rPr lang="nl-NL" dirty="0" err="1" smtClean="0"/>
              <a:t>Nacl</a:t>
            </a:r>
            <a:r>
              <a:rPr lang="nl-NL" dirty="0" smtClean="0"/>
              <a:t> 0,9%; desinfectans.</a:t>
            </a:r>
          </a:p>
          <a:p>
            <a:pPr marL="0" indent="0">
              <a:buNone/>
            </a:pPr>
            <a:r>
              <a:rPr lang="nl-NL" dirty="0" smtClean="0"/>
              <a:t>        </a:t>
            </a:r>
            <a:r>
              <a:rPr lang="nl-NL" dirty="0" err="1" smtClean="0"/>
              <a:t>A-septisch</a:t>
            </a:r>
            <a:r>
              <a:rPr lang="nl-NL" dirty="0" smtClean="0"/>
              <a:t> werken staat voorop. </a:t>
            </a:r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      Je werkt van buiten naar binnen</a:t>
            </a:r>
            <a:endParaRPr lang="nl-NL" dirty="0" smtClean="0"/>
          </a:p>
          <a:p>
            <a:pPr marL="457200" indent="-457200">
              <a:buAutoNum type="arabicPeriod" startAt="2"/>
            </a:pPr>
            <a:r>
              <a:rPr lang="nl-NL" dirty="0" smtClean="0"/>
              <a:t>Pijnbestrijding: bij verwisselen van verband</a:t>
            </a:r>
            <a:endParaRPr lang="nl-NL" dirty="0"/>
          </a:p>
          <a:p>
            <a:pPr marL="457200" indent="-457200">
              <a:buAutoNum type="arabicPeriod" startAt="2"/>
            </a:pPr>
            <a:r>
              <a:rPr lang="nl-NL" dirty="0" smtClean="0"/>
              <a:t>Bestrijden infectie: antibiotica oraal of als crème</a:t>
            </a:r>
            <a:endParaRPr lang="nl-NL" dirty="0" smtClean="0"/>
          </a:p>
          <a:p>
            <a:pPr marL="514350" indent="-514350">
              <a:buNone/>
            </a:pP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 startAt="4"/>
            </a:pPr>
            <a:r>
              <a:rPr lang="nl-NL" dirty="0" smtClean="0"/>
              <a:t>Wondmaterialen: juiste product bij de juiste wond</a:t>
            </a:r>
          </a:p>
          <a:p>
            <a:pPr marL="0" indent="0">
              <a:buNone/>
            </a:pPr>
            <a:endParaRPr lang="nl-NL" dirty="0" smtClean="0"/>
          </a:p>
          <a:p>
            <a:pPr marL="457200" indent="-457200">
              <a:buAutoNum type="arabicPeriod" startAt="4"/>
            </a:pPr>
            <a:r>
              <a:rPr lang="nl-NL" dirty="0" smtClean="0"/>
              <a:t>Organisatie </a:t>
            </a:r>
            <a:r>
              <a:rPr lang="nl-NL" dirty="0"/>
              <a:t>rondom de </a:t>
            </a:r>
            <a:r>
              <a:rPr lang="nl-NL" dirty="0" smtClean="0"/>
              <a:t>wondzorg: meestal veel personen bij betrokken. Zorg voor goede rapportage en overdracht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8471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Inspectie van de wond en omgeving</a:t>
            </a:r>
            <a:r>
              <a:rPr lang="nl-NL" dirty="0" smtClean="0"/>
              <a:t>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Wondregistratie: aard, vorm, locatie, diepte van de wond(TIME/WCS)</a:t>
            </a:r>
          </a:p>
          <a:p>
            <a:pPr marL="0" indent="0">
              <a:buNone/>
            </a:pPr>
            <a:r>
              <a:rPr lang="nl-NL" dirty="0" smtClean="0"/>
              <a:t>     Hoelang bestaat de wond al? </a:t>
            </a:r>
          </a:p>
          <a:p>
            <a:pPr marL="0" indent="0">
              <a:buNone/>
            </a:pPr>
            <a:r>
              <a:rPr lang="nl-NL" dirty="0" smtClean="0"/>
              <a:t>Intensiteit van de wond: afmetingen van de wond</a:t>
            </a: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Samenhangende factoren met de wond: onderliggende ziekten?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2557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Specifieke verzorging: Oppervlakkige Gele wond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Oppervlakkige gele wonden: is ondiep en produceert weinig exsudaat+ droge wond</a:t>
            </a:r>
          </a:p>
          <a:p>
            <a:r>
              <a:rPr lang="nl-NL" dirty="0" smtClean="0"/>
              <a:t>Wondgebied beïnvloeden door gebruik van alginaten:</a:t>
            </a:r>
          </a:p>
          <a:p>
            <a:r>
              <a:rPr lang="nl-NL" dirty="0" smtClean="0"/>
              <a:t>Gele korst laat dan makkelijker los  </a:t>
            </a:r>
          </a:p>
          <a:p>
            <a:endParaRPr lang="nl-NL" dirty="0"/>
          </a:p>
        </p:txBody>
      </p:sp>
      <p:pic>
        <p:nvPicPr>
          <p:cNvPr id="4" name="Afbeelding 3" descr="algina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3992275"/>
            <a:ext cx="2352381" cy="19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Rood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rganisch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sc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122</TotalTime>
  <Words>395</Words>
  <Application>Microsoft Office PowerPoint</Application>
  <PresentationFormat>Diavoorstelling (4:3)</PresentationFormat>
  <Paragraphs>68</Paragraphs>
  <Slides>24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27" baseType="lpstr">
      <vt:lpstr>Arial</vt:lpstr>
      <vt:lpstr>Garamond</vt:lpstr>
      <vt:lpstr>Organisch</vt:lpstr>
      <vt:lpstr>    Verzorgen van wonden: Gele &amp; zwarte wonden</vt:lpstr>
      <vt:lpstr>Gele wond, typering:</vt:lpstr>
      <vt:lpstr>Classificeren van de wond</vt:lpstr>
      <vt:lpstr>PowerPoint-presentatie</vt:lpstr>
      <vt:lpstr>TIME=</vt:lpstr>
      <vt:lpstr>Aandachtspunten bij gele wonden</vt:lpstr>
      <vt:lpstr>PowerPoint-presentatie</vt:lpstr>
      <vt:lpstr>Inspectie van de wond en omgeving:</vt:lpstr>
      <vt:lpstr>Specifieke verzorging: Oppervlakkige Gele wond</vt:lpstr>
      <vt:lpstr>Diepe gele wonden</vt:lpstr>
      <vt:lpstr>Specifieke verzorging Zwarte wond:</vt:lpstr>
      <vt:lpstr>Zwarte wond:</vt:lpstr>
      <vt:lpstr>PowerPoint-presentatie</vt:lpstr>
      <vt:lpstr>Zwarte wond</vt:lpstr>
      <vt:lpstr>PowerPoint-presentatie</vt:lpstr>
      <vt:lpstr>Wond spoelen</vt:lpstr>
      <vt:lpstr>Wondkweek </vt:lpstr>
      <vt:lpstr>Oppervlakkige wond</vt:lpstr>
      <vt:lpstr>Oppervlakkige wond</vt:lpstr>
      <vt:lpstr>Siliconen verband</vt:lpstr>
      <vt:lpstr>VAC Therapy = vacuum assisted closure</vt:lpstr>
      <vt:lpstr>PowerPoint-presentatie</vt:lpstr>
      <vt:lpstr>Maden 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Gele en zwarte wond</dc:title>
  <dc:creator>E. Scheltens-Flink</dc:creator>
  <cp:lastModifiedBy>Rina Niemeijer</cp:lastModifiedBy>
  <cp:revision>19</cp:revision>
  <dcterms:modified xsi:type="dcterms:W3CDTF">2018-03-15T09:59:32Z</dcterms:modified>
</cp:coreProperties>
</file>